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erriweather" panose="020B0604020202020204" pitchFamily="2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F110BA6-B673-407B-A3C6-31C4B7266A55}">
  <a:tblStyle styleId="{EF110BA6-B673-407B-A3C6-31C4B7266A5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0" d="100"/>
          <a:sy n="200" d="100"/>
        </p:scale>
        <p:origin x="654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1488de0a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1488de0a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21488de0a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21488de0a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1488de0a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1488de0a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1488de0ae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1488de0ae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1488de0a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21488de0a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1488de0a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21488de0ae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1488de0ae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1488de0ae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1488de0ae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1488de0ae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1488de0ae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1488de0ae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dsabs.harvard.edu/abs/2016ApJ...817..111D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adsabs.harvard.edu/abs/2016ApJ...817..111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-41925" y="1918225"/>
            <a:ext cx="9123000" cy="19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Automating Absorption Line Identification in Quasi-Stellar Object Sightlines Using Probabilistic Programming</a:t>
            </a:r>
            <a:r>
              <a:rPr lang="en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979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4294967295"/>
          </p:nvPr>
        </p:nvSpPr>
        <p:spPr>
          <a:xfrm>
            <a:off x="0" y="4430400"/>
            <a:ext cx="91440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Bryanna Gutierrez-Coatney</a:t>
            </a:r>
            <a:r>
              <a:rPr lang="en" sz="2000" b="1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</a:t>
            </a:r>
            <a:r>
              <a:rPr lang="en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Sanchayeeta Borthakur</a:t>
            </a:r>
            <a:r>
              <a:rPr lang="en" sz="2000" b="1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en" sz="1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 Arizona State University School of Earth and Space Exploration</a:t>
            </a:r>
            <a:endParaRPr sz="1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6575" y="141475"/>
            <a:ext cx="8886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 Grant Symposium - University of Arizona Tucson, AZ  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23</a:t>
            </a:r>
            <a:r>
              <a:rPr lang="en" sz="2500" baseline="30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rd</a:t>
            </a:r>
            <a:r>
              <a:rPr lang="en" sz="2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2022</a:t>
            </a:r>
            <a:endParaRPr sz="2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1125" y="3596875"/>
            <a:ext cx="1111525" cy="148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l="2496" t="7003" b="6002"/>
          <a:stretch/>
        </p:blipFill>
        <p:spPr>
          <a:xfrm>
            <a:off x="10500" y="1279000"/>
            <a:ext cx="2455775" cy="6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0" y="270250"/>
            <a:ext cx="90525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700"/>
              </a:spcAft>
              <a:buNone/>
            </a:pPr>
            <a:r>
              <a:rPr lang="en" sz="3250">
                <a:latin typeface="Times New Roman"/>
                <a:ea typeface="Times New Roman"/>
                <a:cs typeface="Times New Roman"/>
                <a:sym typeface="Times New Roman"/>
              </a:rPr>
              <a:t>Probing the Intergalactic Medium</a:t>
            </a:r>
            <a:endParaRPr sz="4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62925" y="1413400"/>
            <a:ext cx="2913600" cy="3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4802" algn="l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15"/>
              <a:buFont typeface="Times New Roman"/>
              <a:buChar char="●"/>
            </a:pPr>
            <a:r>
              <a:rPr lang="en" sz="1515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intergalactic medium </a:t>
            </a:r>
            <a:endParaRPr sz="1515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90000"/>
              </a:lnSpc>
              <a:spcBef>
                <a:spcPts val="1200"/>
              </a:spcBef>
              <a:spcAft>
                <a:spcPts val="0"/>
              </a:spcAft>
              <a:buSzPts val="935"/>
              <a:buNone/>
            </a:pPr>
            <a:endParaRPr sz="1515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4802" algn="l" rtl="0">
              <a:lnSpc>
                <a:spcPct val="1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15"/>
              <a:buFont typeface="Times New Roman"/>
              <a:buChar char="●"/>
            </a:pPr>
            <a:r>
              <a:rPr lang="en" sz="1515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Challenges</a:t>
            </a:r>
            <a:endParaRPr sz="1515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515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4802" algn="l" rtl="0">
              <a:lnSpc>
                <a:spcPct val="1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15"/>
              <a:buFont typeface="Times New Roman"/>
              <a:buChar char="●"/>
            </a:pPr>
            <a:r>
              <a:rPr lang="en" sz="1515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automate? </a:t>
            </a:r>
            <a:endParaRPr sz="1515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3551" y="4021525"/>
            <a:ext cx="840450" cy="112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6525" y="1413400"/>
            <a:ext cx="5327025" cy="2699725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7" name="Google Shape;77;p14"/>
          <p:cNvSpPr txBox="1"/>
          <p:nvPr/>
        </p:nvSpPr>
        <p:spPr>
          <a:xfrm>
            <a:off x="2835338" y="4021525"/>
            <a:ext cx="560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1: QSO shining through multiple gas clouds before light arrives at Earth adapted from Nayyar et al. 2019, AAS, 23420305N </a:t>
            </a:r>
            <a:endParaRPr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11700" y="2073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70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Objectives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4626" y="3929500"/>
            <a:ext cx="909375" cy="121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335550" y="1426125"/>
            <a:ext cx="6228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22800" y="1254525"/>
            <a:ext cx="79434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0005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AutoNum type="arabicPeriod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Automate the process of spectral absorption identification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AutoNum type="arabicPeriod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Automate the code creation to run Bayesian logic (BLOG) machine learning program </a:t>
            </a: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0" indent="-3746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Times New Roman"/>
              <a:buAutoNum type="arabicPeriod"/>
            </a:pPr>
            <a:r>
              <a:rPr lang="en" sz="2300">
                <a:latin typeface="Times New Roman"/>
                <a:ea typeface="Times New Roman"/>
                <a:cs typeface="Times New Roman"/>
                <a:sym typeface="Times New Roman"/>
              </a:rPr>
              <a:t>Train machine learning program to identify intergalactic cloud numbers and redshift values in QSO spectra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500" y="3238525"/>
            <a:ext cx="5534375" cy="15310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101975" y="270225"/>
            <a:ext cx="90420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700"/>
              </a:spcAft>
              <a:buNone/>
            </a:pPr>
            <a:r>
              <a:rPr lang="en" sz="2900">
                <a:latin typeface="Arial"/>
                <a:ea typeface="Arial"/>
                <a:cs typeface="Arial"/>
                <a:sym typeface="Arial"/>
              </a:rPr>
              <a:t>Methods &amp; Results - spectral absorption identification </a:t>
            </a:r>
            <a:endParaRPr sz="2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0" y="2996500"/>
            <a:ext cx="3872100" cy="19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●"/>
            </a:pPr>
            <a:r>
              <a:rPr lang="en" sz="6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Absorptions identified as: </a:t>
            </a:r>
            <a:endParaRPr sz="6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○"/>
            </a:pPr>
            <a:r>
              <a:rPr lang="en" sz="6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least 15% below the mean </a:t>
            </a:r>
            <a:endParaRPr sz="6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○"/>
            </a:pPr>
            <a:r>
              <a:rPr lang="en" sz="6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Greater than 3 sigma significance</a:t>
            </a:r>
            <a:endParaRPr sz="6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○"/>
            </a:pPr>
            <a:r>
              <a:rPr lang="en" sz="6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Sliding window technique</a:t>
            </a:r>
            <a:r>
              <a:rPr lang="en" sz="6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60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9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5775" y="3904325"/>
            <a:ext cx="928225" cy="12391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>
            <a:off x="4042900" y="4406400"/>
            <a:ext cx="479100" cy="13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2200" y="1536750"/>
            <a:ext cx="4424973" cy="123917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0" y="1639288"/>
            <a:ext cx="3872100" cy="1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Char char="●"/>
            </a:pPr>
            <a:r>
              <a:rPr lang="en" sz="6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Data: Cosmic Origins Spectrograph - Hubble Space Telescope</a:t>
            </a:r>
            <a:endParaRPr sz="6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9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3727075" y="2775925"/>
            <a:ext cx="5378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mes New Roman"/>
                <a:ea typeface="Times New Roman"/>
                <a:cs typeface="Times New Roman"/>
                <a:sym typeface="Times New Roman"/>
              </a:rPr>
              <a:t>Figure 2: </a:t>
            </a:r>
            <a:r>
              <a:rPr lang="en" sz="9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Survey of the Low-Redshift Intergalactic Medium with HST/COS </a:t>
            </a:r>
            <a:r>
              <a:rPr lang="en" sz="9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Danforth et al. (2016), </a:t>
            </a:r>
            <a:r>
              <a:rPr lang="en" sz="900" i="1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ApJ</a:t>
            </a:r>
            <a:r>
              <a:rPr lang="en" sz="9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, 817, 111</a:t>
            </a:r>
            <a:endParaRPr sz="900" u="sng">
              <a:solidFill>
                <a:schemeClr val="hlink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872100" y="4769600"/>
            <a:ext cx="4946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Times New Roman"/>
                <a:ea typeface="Times New Roman"/>
                <a:cs typeface="Times New Roman"/>
                <a:sym typeface="Times New Roman"/>
              </a:rPr>
              <a:t>Figure 3: Output from absorption identification python program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101975" y="270225"/>
            <a:ext cx="88848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700"/>
              </a:spcAft>
              <a:buNone/>
            </a:pPr>
            <a:r>
              <a:rPr lang="en" sz="3600">
                <a:latin typeface="Times New Roman"/>
                <a:ea typeface="Times New Roman"/>
                <a:cs typeface="Times New Roman"/>
                <a:sym typeface="Times New Roman"/>
              </a:rPr>
              <a:t>Methods &amp; Results - code that writes code </a:t>
            </a: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5775" y="3904325"/>
            <a:ext cx="928225" cy="123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-152400" y="1541688"/>
            <a:ext cx="3752700" cy="3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Input: Hubble Space Telescope fits files</a:t>
            </a:r>
            <a:endParaRPr sz="15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Cleans data </a:t>
            </a:r>
            <a:endParaRPr sz="15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imes New Roman"/>
              <a:buChar char="●"/>
            </a:pPr>
            <a:r>
              <a:rPr lang="en" sz="1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Writes blog files in Bayesian logic programming language</a:t>
            </a:r>
            <a:endParaRPr sz="15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 rotWithShape="1">
          <a:blip r:embed="rId4">
            <a:alphaModFix/>
          </a:blip>
          <a:srcRect t="2865" r="47285"/>
          <a:stretch/>
        </p:blipFill>
        <p:spPr>
          <a:xfrm>
            <a:off x="3600300" y="1323988"/>
            <a:ext cx="4698475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75" y="2381600"/>
            <a:ext cx="8123750" cy="2484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-75" y="270225"/>
            <a:ext cx="91440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700"/>
              </a:spcAft>
              <a:buNone/>
            </a:pPr>
            <a:r>
              <a:rPr lang="en" sz="3000">
                <a:latin typeface="Times New Roman"/>
                <a:ea typeface="Times New Roman"/>
                <a:cs typeface="Times New Roman"/>
                <a:sym typeface="Times New Roman"/>
              </a:rPr>
              <a:t>Methods &amp; Results - train machine learning program 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5775" y="3904325"/>
            <a:ext cx="928225" cy="123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/>
          <p:nvPr/>
        </p:nvSpPr>
        <p:spPr>
          <a:xfrm>
            <a:off x="-75" y="1362450"/>
            <a:ext cx="4626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Use catalog of elements to train program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●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Bayesian logic to predict unknowns using probability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54975" y="1362449"/>
            <a:ext cx="3899024" cy="6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8"/>
          <p:cNvSpPr txBox="1"/>
          <p:nvPr/>
        </p:nvSpPr>
        <p:spPr>
          <a:xfrm>
            <a:off x="789850" y="4814400"/>
            <a:ext cx="6046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Figure 5: Output of probabilities from machine learning program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5211388" y="2012300"/>
            <a:ext cx="397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Figure 4: Bayes theorem equation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-75" y="270225"/>
            <a:ext cx="91440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70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Future Work 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92550" y="1414575"/>
            <a:ext cx="5136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our method to run the entire catalog of 82 sightlines and accurately predict elements within intergalactic clouds.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Extend the catalog of elements that our program can detect.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5775" y="3904325"/>
            <a:ext cx="928225" cy="12391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5" name="Google Shape;125;p19"/>
          <p:cNvGraphicFramePr/>
          <p:nvPr/>
        </p:nvGraphicFramePr>
        <p:xfrm>
          <a:off x="5428025" y="1465535"/>
          <a:ext cx="2938500" cy="2531221"/>
        </p:xfrm>
        <a:graphic>
          <a:graphicData uri="http://schemas.openxmlformats.org/drawingml/2006/table">
            <a:tbl>
              <a:tblPr>
                <a:noFill/>
                <a:tableStyleId>{EF110BA6-B673-407B-A3C6-31C4B7266A55}</a:tableStyleId>
              </a:tblPr>
              <a:tblGrid>
                <a:gridCol w="1469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H1_972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N5_1238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H1_1025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N5_1242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H1_1215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O6_1032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C2_1036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O6_1038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C2_1334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Si2_1190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C4_1548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Si2_1193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8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C4_1551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1"/>
                          </a:solidFill>
                        </a:rPr>
                        <a:t>Si3_1206</a:t>
                      </a:r>
                      <a:endParaRPr sz="120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6" name="Google Shape;126;p19"/>
          <p:cNvSpPr txBox="1"/>
          <p:nvPr/>
        </p:nvSpPr>
        <p:spPr>
          <a:xfrm>
            <a:off x="5362050" y="4025650"/>
            <a:ext cx="293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Figure 6: </a:t>
            </a:r>
            <a:r>
              <a:rPr lang="en" sz="12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Catalog of elements program can currently detect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311700" y="2702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700"/>
              </a:spcAft>
              <a:buNone/>
            </a:pPr>
            <a:r>
              <a:rPr lang="en" sz="3400"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1"/>
          </p:nvPr>
        </p:nvSpPr>
        <p:spPr>
          <a:xfrm>
            <a:off x="311725" y="1624275"/>
            <a:ext cx="3999900" cy="29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Advisement:</a:t>
            </a:r>
            <a:endParaRPr sz="20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Sanchayeeta Borthakur</a:t>
            </a:r>
            <a:r>
              <a:rPr lang="en" sz="2000" b="1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b="1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2000" b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Rashmeet Kaur Nayyar</a:t>
            </a:r>
            <a:r>
              <a:rPr lang="en" sz="2000" b="1" baseline="30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400" baseline="30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1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 Arizona State University School of Earth and Space Exploration</a:t>
            </a:r>
            <a:endParaRPr sz="14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935"/>
              <a:buFont typeface="Arial"/>
              <a:buNone/>
            </a:pPr>
            <a:r>
              <a:rPr lang="en" sz="1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 Arizona State University Fulton School of Computing and Augmented Intelligence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2"/>
          </p:nvPr>
        </p:nvSpPr>
        <p:spPr>
          <a:xfrm>
            <a:off x="4759125" y="1505700"/>
            <a:ext cx="4311600" cy="9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funded by:</a:t>
            </a:r>
            <a:endParaRPr sz="1800" b="1" u="sng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Arizona State University / NASA Space Grant</a:t>
            </a:r>
            <a:endParaRPr sz="15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300" y="3827600"/>
            <a:ext cx="985700" cy="13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body" idx="2"/>
          </p:nvPr>
        </p:nvSpPr>
        <p:spPr>
          <a:xfrm>
            <a:off x="4759125" y="2438575"/>
            <a:ext cx="4311600" cy="9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Resources:</a:t>
            </a:r>
            <a:endParaRPr sz="1800" b="1" u="sng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highlight>
                  <a:schemeClr val="lt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Danforth et al. (2016), </a:t>
            </a:r>
            <a:r>
              <a:rPr lang="en" sz="1500" i="1">
                <a:solidFill>
                  <a:schemeClr val="accent1"/>
                </a:solidFill>
                <a:highlight>
                  <a:schemeClr val="lt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ApJ</a:t>
            </a:r>
            <a:r>
              <a:rPr lang="en" sz="1500">
                <a:solidFill>
                  <a:schemeClr val="accent1"/>
                </a:solidFill>
                <a:highlight>
                  <a:schemeClr val="lt1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817, 111</a:t>
            </a:r>
            <a:endParaRPr sz="21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1108350" y="1327050"/>
            <a:ext cx="69273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70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l="2496" t="7003" b="6002"/>
          <a:stretch/>
        </p:blipFill>
        <p:spPr>
          <a:xfrm>
            <a:off x="220575" y="4233100"/>
            <a:ext cx="2727149" cy="70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80150" y="3182875"/>
            <a:ext cx="1318450" cy="1760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3582600" y="4373575"/>
            <a:ext cx="3657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Email: Bgutie14@asu.edu</a:t>
            </a:r>
            <a:endParaRPr sz="25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On-screen Show (16:9)</PresentationFormat>
  <Paragraphs>68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Times New Roman</vt:lpstr>
      <vt:lpstr>Arial</vt:lpstr>
      <vt:lpstr>Roboto</vt:lpstr>
      <vt:lpstr>Merriweather</vt:lpstr>
      <vt:lpstr>Paradigm</vt:lpstr>
      <vt:lpstr>Automating Absorption Line Identification in Quasi-Stellar Object Sightlines Using Probabilistic Programming </vt:lpstr>
      <vt:lpstr>Probing the Intergalactic Medium</vt:lpstr>
      <vt:lpstr>Objectives</vt:lpstr>
      <vt:lpstr>Methods &amp; Results - spectral absorption identification </vt:lpstr>
      <vt:lpstr>Methods &amp; Results - code that writes code </vt:lpstr>
      <vt:lpstr>Methods &amp; Results - train machine learning program </vt:lpstr>
      <vt:lpstr>Future Work </vt:lpstr>
      <vt:lpstr>Acknowledgements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Automating Absorption Line Identification in Quasi-Stellar Object Sightlines Using Probabilistic Programming </dc:title>
  <dc:creator>Michelle A. Coe</dc:creator>
  <cp:lastModifiedBy>Coe, Michelle A - (macoe)</cp:lastModifiedBy>
  <cp:revision>1</cp:revision>
  <dcterms:modified xsi:type="dcterms:W3CDTF">2022-04-18T23:29:14Z</dcterms:modified>
</cp:coreProperties>
</file>